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86" r:id="rId2"/>
    <p:sldId id="331" r:id="rId3"/>
    <p:sldId id="332" r:id="rId4"/>
    <p:sldId id="302" r:id="rId5"/>
    <p:sldId id="326" r:id="rId6"/>
    <p:sldId id="330" r:id="rId7"/>
    <p:sldId id="319" r:id="rId8"/>
    <p:sldId id="275" r:id="rId9"/>
    <p:sldId id="333" r:id="rId10"/>
    <p:sldId id="276" r:id="rId11"/>
    <p:sldId id="335" r:id="rId12"/>
    <p:sldId id="336" r:id="rId13"/>
    <p:sldId id="337" r:id="rId14"/>
    <p:sldId id="267" r:id="rId15"/>
    <p:sldId id="327" r:id="rId16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9EC09-93EE-455F-83D8-413E1743F0A1}" v="22" dt="2024-01-28T00:33:23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95"/>
    <p:restoredTop sz="93631" autoAdjust="0"/>
  </p:normalViewPr>
  <p:slideViewPr>
    <p:cSldViewPr snapToGrid="0" snapToObjects="1">
      <p:cViewPr varScale="1">
        <p:scale>
          <a:sx n="94" d="100"/>
          <a:sy n="94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DF1EA-9F0E-42BA-948D-B81246D188F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E25EF3-3B1A-4450-B62D-30F826A61380}">
      <dgm:prSet phldrT="[Text]"/>
      <dgm:spPr/>
      <dgm:t>
        <a:bodyPr/>
        <a:lstStyle/>
        <a:p>
          <a:r>
            <a:rPr lang="en-US" dirty="0"/>
            <a:t>2. The King’s Dream</a:t>
          </a:r>
        </a:p>
      </dgm:t>
    </dgm:pt>
    <dgm:pt modelId="{54C16C69-7A1A-4228-9A18-3EBFA3FC43BD}" type="parTrans" cxnId="{9B1760E3-83C9-4284-B26A-B6B78C517EA7}">
      <dgm:prSet/>
      <dgm:spPr/>
      <dgm:t>
        <a:bodyPr/>
        <a:lstStyle/>
        <a:p>
          <a:endParaRPr lang="en-US"/>
        </a:p>
      </dgm:t>
    </dgm:pt>
    <dgm:pt modelId="{313CD586-F9FD-464F-BBB4-A9369CDAF8B4}" type="sibTrans" cxnId="{9B1760E3-83C9-4284-B26A-B6B78C517EA7}">
      <dgm:prSet/>
      <dgm:spPr/>
      <dgm:t>
        <a:bodyPr/>
        <a:lstStyle/>
        <a:p>
          <a:endParaRPr lang="en-US"/>
        </a:p>
      </dgm:t>
    </dgm:pt>
    <dgm:pt modelId="{4393E6F3-7D26-4BA1-AF4E-7FC1A7C2D08B}">
      <dgm:prSet phldrT="[Text]"/>
      <dgm:spPr/>
      <dgm:t>
        <a:bodyPr/>
        <a:lstStyle/>
        <a:p>
          <a:r>
            <a:rPr lang="en-US" dirty="0"/>
            <a:t>7. Daniel’s Dream</a:t>
          </a:r>
        </a:p>
      </dgm:t>
    </dgm:pt>
    <dgm:pt modelId="{7D2C383B-5A94-496E-9755-D7624A698D27}" type="parTrans" cxnId="{C625FEFE-A82B-45A6-8B6E-58951E4762F1}">
      <dgm:prSet/>
      <dgm:spPr/>
      <dgm:t>
        <a:bodyPr/>
        <a:lstStyle/>
        <a:p>
          <a:endParaRPr lang="en-US"/>
        </a:p>
      </dgm:t>
    </dgm:pt>
    <dgm:pt modelId="{8208EF07-67D4-4FFE-BE3A-CB4DFE02A837}" type="sibTrans" cxnId="{C625FEFE-A82B-45A6-8B6E-58951E4762F1}">
      <dgm:prSet/>
      <dgm:spPr/>
      <dgm:t>
        <a:bodyPr/>
        <a:lstStyle/>
        <a:p>
          <a:endParaRPr lang="en-US"/>
        </a:p>
      </dgm:t>
    </dgm:pt>
    <dgm:pt modelId="{530933FD-19CB-4EA6-8198-9E8279CF7925}">
      <dgm:prSet phldrT="[Text]"/>
      <dgm:spPr/>
      <dgm:t>
        <a:bodyPr/>
        <a:lstStyle/>
        <a:p>
          <a:r>
            <a:rPr lang="en-US" dirty="0"/>
            <a:t>3. The Fiery Furnace</a:t>
          </a:r>
        </a:p>
      </dgm:t>
    </dgm:pt>
    <dgm:pt modelId="{38F288F4-EDAA-4B45-86CC-1746C2DFC34D}" type="parTrans" cxnId="{F68AD9C0-3883-4E6F-9522-012D9724ADAF}">
      <dgm:prSet/>
      <dgm:spPr/>
      <dgm:t>
        <a:bodyPr/>
        <a:lstStyle/>
        <a:p>
          <a:endParaRPr lang="en-US"/>
        </a:p>
      </dgm:t>
    </dgm:pt>
    <dgm:pt modelId="{0C6D1B1B-BA0F-4AF9-B0CE-2C9788E26FAE}" type="sibTrans" cxnId="{F68AD9C0-3883-4E6F-9522-012D9724ADAF}">
      <dgm:prSet/>
      <dgm:spPr/>
      <dgm:t>
        <a:bodyPr/>
        <a:lstStyle/>
        <a:p>
          <a:endParaRPr lang="en-US"/>
        </a:p>
      </dgm:t>
    </dgm:pt>
    <dgm:pt modelId="{1F1A0B2F-EA84-492A-92C4-F18AAF8365D9}">
      <dgm:prSet phldrT="[Text]"/>
      <dgm:spPr/>
      <dgm:t>
        <a:bodyPr/>
        <a:lstStyle/>
        <a:p>
          <a:r>
            <a:rPr lang="en-US" dirty="0"/>
            <a:t>6. The Lion’s Den</a:t>
          </a:r>
        </a:p>
      </dgm:t>
    </dgm:pt>
    <dgm:pt modelId="{3FE9054D-B071-4D7C-A787-56A33884E287}" type="parTrans" cxnId="{10BD5ECD-2EFF-4506-9454-B400B1A9A510}">
      <dgm:prSet/>
      <dgm:spPr/>
      <dgm:t>
        <a:bodyPr/>
        <a:lstStyle/>
        <a:p>
          <a:endParaRPr lang="en-US"/>
        </a:p>
      </dgm:t>
    </dgm:pt>
    <dgm:pt modelId="{151CFD5D-7D3C-4BCF-9D78-B266E474503B}" type="sibTrans" cxnId="{10BD5ECD-2EFF-4506-9454-B400B1A9A510}">
      <dgm:prSet/>
      <dgm:spPr/>
      <dgm:t>
        <a:bodyPr/>
        <a:lstStyle/>
        <a:p>
          <a:endParaRPr lang="en-US"/>
        </a:p>
      </dgm:t>
    </dgm:pt>
    <dgm:pt modelId="{0C7D699A-6DD9-4AE6-9A91-CECF1F525C39}">
      <dgm:prSet phldrT="[Text]"/>
      <dgm:spPr/>
      <dgm:t>
        <a:bodyPr/>
        <a:lstStyle/>
        <a:p>
          <a:r>
            <a:rPr lang="en-US" dirty="0"/>
            <a:t>4. Nebuchadnezzar’s Pride</a:t>
          </a:r>
        </a:p>
      </dgm:t>
    </dgm:pt>
    <dgm:pt modelId="{309CF30F-7A09-4E45-886A-BEE712F3F952}" type="parTrans" cxnId="{33DBFD47-5B65-4905-B47A-EDB3352AC107}">
      <dgm:prSet/>
      <dgm:spPr/>
      <dgm:t>
        <a:bodyPr/>
        <a:lstStyle/>
        <a:p>
          <a:endParaRPr lang="en-US"/>
        </a:p>
      </dgm:t>
    </dgm:pt>
    <dgm:pt modelId="{B3CFAD72-B1FD-4399-82BE-1ADCA139EE8C}" type="sibTrans" cxnId="{33DBFD47-5B65-4905-B47A-EDB3352AC107}">
      <dgm:prSet/>
      <dgm:spPr/>
      <dgm:t>
        <a:bodyPr/>
        <a:lstStyle/>
        <a:p>
          <a:endParaRPr lang="en-US"/>
        </a:p>
      </dgm:t>
    </dgm:pt>
    <dgm:pt modelId="{5AA44E8B-A652-4EEB-98F6-B484594004A3}">
      <dgm:prSet phldrT="[Text]"/>
      <dgm:spPr/>
      <dgm:t>
        <a:bodyPr/>
        <a:lstStyle/>
        <a:p>
          <a:r>
            <a:rPr lang="en-US" dirty="0"/>
            <a:t>5. Belshazzar’s Pride</a:t>
          </a:r>
        </a:p>
      </dgm:t>
    </dgm:pt>
    <dgm:pt modelId="{15CC1C3D-8169-4D96-889D-5DFD9E5B4F5B}" type="parTrans" cxnId="{5F4AB89F-D744-4A2A-9885-A2CB5610AE71}">
      <dgm:prSet/>
      <dgm:spPr/>
      <dgm:t>
        <a:bodyPr/>
        <a:lstStyle/>
        <a:p>
          <a:endParaRPr lang="en-US"/>
        </a:p>
      </dgm:t>
    </dgm:pt>
    <dgm:pt modelId="{7542994A-E04E-4253-9EE1-D6DF089B3D7A}" type="sibTrans" cxnId="{5F4AB89F-D744-4A2A-9885-A2CB5610AE71}">
      <dgm:prSet/>
      <dgm:spPr/>
      <dgm:t>
        <a:bodyPr/>
        <a:lstStyle/>
        <a:p>
          <a:endParaRPr lang="en-US"/>
        </a:p>
      </dgm:t>
    </dgm:pt>
    <dgm:pt modelId="{29FE9A4E-4FC3-44FE-B735-27B623AAE133}" type="pres">
      <dgm:prSet presAssocID="{FC3DF1EA-9F0E-42BA-948D-B81246D188F4}" presName="diagram" presStyleCnt="0">
        <dgm:presLayoutVars>
          <dgm:dir/>
          <dgm:resizeHandles val="exact"/>
        </dgm:presLayoutVars>
      </dgm:prSet>
      <dgm:spPr/>
    </dgm:pt>
    <dgm:pt modelId="{6ED82FFB-443B-4741-AC22-50EB0B99576E}" type="pres">
      <dgm:prSet presAssocID="{D2E25EF3-3B1A-4450-B62D-30F826A61380}" presName="node" presStyleLbl="node1" presStyleIdx="0" presStyleCnt="6">
        <dgm:presLayoutVars>
          <dgm:bulletEnabled val="1"/>
        </dgm:presLayoutVars>
      </dgm:prSet>
      <dgm:spPr/>
    </dgm:pt>
    <dgm:pt modelId="{75094B56-81ED-4023-B9AB-55C6047B0145}" type="pres">
      <dgm:prSet presAssocID="{313CD586-F9FD-464F-BBB4-A9369CDAF8B4}" presName="sibTrans" presStyleCnt="0"/>
      <dgm:spPr/>
    </dgm:pt>
    <dgm:pt modelId="{F82C7D70-E20A-47D1-BBB8-5DEE40FB35DA}" type="pres">
      <dgm:prSet presAssocID="{4393E6F3-7D26-4BA1-AF4E-7FC1A7C2D08B}" presName="node" presStyleLbl="node1" presStyleIdx="1" presStyleCnt="6">
        <dgm:presLayoutVars>
          <dgm:bulletEnabled val="1"/>
        </dgm:presLayoutVars>
      </dgm:prSet>
      <dgm:spPr/>
    </dgm:pt>
    <dgm:pt modelId="{AC9C7128-209D-4584-BC3E-114BCF2BE9A4}" type="pres">
      <dgm:prSet presAssocID="{8208EF07-67D4-4FFE-BE3A-CB4DFE02A837}" presName="sibTrans" presStyleCnt="0"/>
      <dgm:spPr/>
    </dgm:pt>
    <dgm:pt modelId="{E18331EB-34E0-421C-A04C-33885A40C739}" type="pres">
      <dgm:prSet presAssocID="{530933FD-19CB-4EA6-8198-9E8279CF7925}" presName="node" presStyleLbl="node1" presStyleIdx="2" presStyleCnt="6">
        <dgm:presLayoutVars>
          <dgm:bulletEnabled val="1"/>
        </dgm:presLayoutVars>
      </dgm:prSet>
      <dgm:spPr/>
    </dgm:pt>
    <dgm:pt modelId="{C962BB58-8812-4200-913C-21D21357ABA8}" type="pres">
      <dgm:prSet presAssocID="{0C6D1B1B-BA0F-4AF9-B0CE-2C9788E26FAE}" presName="sibTrans" presStyleCnt="0"/>
      <dgm:spPr/>
    </dgm:pt>
    <dgm:pt modelId="{924A3EA4-0653-431F-8BD8-1821AD41066B}" type="pres">
      <dgm:prSet presAssocID="{1F1A0B2F-EA84-492A-92C4-F18AAF8365D9}" presName="node" presStyleLbl="node1" presStyleIdx="3" presStyleCnt="6">
        <dgm:presLayoutVars>
          <dgm:bulletEnabled val="1"/>
        </dgm:presLayoutVars>
      </dgm:prSet>
      <dgm:spPr/>
    </dgm:pt>
    <dgm:pt modelId="{5E1E4DEF-2899-4398-8722-531C85C8C70A}" type="pres">
      <dgm:prSet presAssocID="{151CFD5D-7D3C-4BCF-9D78-B266E474503B}" presName="sibTrans" presStyleCnt="0"/>
      <dgm:spPr/>
    </dgm:pt>
    <dgm:pt modelId="{86AF471C-F00E-439C-8B16-41D5EEB8B53C}" type="pres">
      <dgm:prSet presAssocID="{0C7D699A-6DD9-4AE6-9A91-CECF1F525C39}" presName="node" presStyleLbl="node1" presStyleIdx="4" presStyleCnt="6">
        <dgm:presLayoutVars>
          <dgm:bulletEnabled val="1"/>
        </dgm:presLayoutVars>
      </dgm:prSet>
      <dgm:spPr/>
    </dgm:pt>
    <dgm:pt modelId="{F27470A6-5377-49C3-A258-72B032D5C25B}" type="pres">
      <dgm:prSet presAssocID="{B3CFAD72-B1FD-4399-82BE-1ADCA139EE8C}" presName="sibTrans" presStyleCnt="0"/>
      <dgm:spPr/>
    </dgm:pt>
    <dgm:pt modelId="{ADD66992-B58C-4B9A-8A92-CDB41CB9A70E}" type="pres">
      <dgm:prSet presAssocID="{5AA44E8B-A652-4EEB-98F6-B484594004A3}" presName="node" presStyleLbl="node1" presStyleIdx="5" presStyleCnt="6">
        <dgm:presLayoutVars>
          <dgm:bulletEnabled val="1"/>
        </dgm:presLayoutVars>
      </dgm:prSet>
      <dgm:spPr/>
    </dgm:pt>
  </dgm:ptLst>
  <dgm:cxnLst>
    <dgm:cxn modelId="{2985B337-1EF4-4AFB-BAE7-60DD29724CC4}" type="presOf" srcId="{D2E25EF3-3B1A-4450-B62D-30F826A61380}" destId="{6ED82FFB-443B-4741-AC22-50EB0B99576E}" srcOrd="0" destOrd="0" presId="urn:microsoft.com/office/officeart/2005/8/layout/default"/>
    <dgm:cxn modelId="{33DBFD47-5B65-4905-B47A-EDB3352AC107}" srcId="{FC3DF1EA-9F0E-42BA-948D-B81246D188F4}" destId="{0C7D699A-6DD9-4AE6-9A91-CECF1F525C39}" srcOrd="4" destOrd="0" parTransId="{309CF30F-7A09-4E45-886A-BEE712F3F952}" sibTransId="{B3CFAD72-B1FD-4399-82BE-1ADCA139EE8C}"/>
    <dgm:cxn modelId="{32B89C59-6D2C-45DC-98F2-5B5EA4DE064C}" type="presOf" srcId="{5AA44E8B-A652-4EEB-98F6-B484594004A3}" destId="{ADD66992-B58C-4B9A-8A92-CDB41CB9A70E}" srcOrd="0" destOrd="0" presId="urn:microsoft.com/office/officeart/2005/8/layout/default"/>
    <dgm:cxn modelId="{EC9F6E81-0C42-4874-8617-597DC9C2DED3}" type="presOf" srcId="{4393E6F3-7D26-4BA1-AF4E-7FC1A7C2D08B}" destId="{F82C7D70-E20A-47D1-BBB8-5DEE40FB35DA}" srcOrd="0" destOrd="0" presId="urn:microsoft.com/office/officeart/2005/8/layout/default"/>
    <dgm:cxn modelId="{AE56CD9B-0A7A-4239-9026-5A09BAE660A5}" type="presOf" srcId="{1F1A0B2F-EA84-492A-92C4-F18AAF8365D9}" destId="{924A3EA4-0653-431F-8BD8-1821AD41066B}" srcOrd="0" destOrd="0" presId="urn:microsoft.com/office/officeart/2005/8/layout/default"/>
    <dgm:cxn modelId="{5F4AB89F-D744-4A2A-9885-A2CB5610AE71}" srcId="{FC3DF1EA-9F0E-42BA-948D-B81246D188F4}" destId="{5AA44E8B-A652-4EEB-98F6-B484594004A3}" srcOrd="5" destOrd="0" parTransId="{15CC1C3D-8169-4D96-889D-5DFD9E5B4F5B}" sibTransId="{7542994A-E04E-4253-9EE1-D6DF089B3D7A}"/>
    <dgm:cxn modelId="{1161DEB4-ACE2-455F-8FCB-ED07D440963B}" type="presOf" srcId="{530933FD-19CB-4EA6-8198-9E8279CF7925}" destId="{E18331EB-34E0-421C-A04C-33885A40C739}" srcOrd="0" destOrd="0" presId="urn:microsoft.com/office/officeart/2005/8/layout/default"/>
    <dgm:cxn modelId="{3F2923BB-F103-44C7-BCF8-9CA2DAD4D117}" type="presOf" srcId="{FC3DF1EA-9F0E-42BA-948D-B81246D188F4}" destId="{29FE9A4E-4FC3-44FE-B735-27B623AAE133}" srcOrd="0" destOrd="0" presId="urn:microsoft.com/office/officeart/2005/8/layout/default"/>
    <dgm:cxn modelId="{F68AD9C0-3883-4E6F-9522-012D9724ADAF}" srcId="{FC3DF1EA-9F0E-42BA-948D-B81246D188F4}" destId="{530933FD-19CB-4EA6-8198-9E8279CF7925}" srcOrd="2" destOrd="0" parTransId="{38F288F4-EDAA-4B45-86CC-1746C2DFC34D}" sibTransId="{0C6D1B1B-BA0F-4AF9-B0CE-2C9788E26FAE}"/>
    <dgm:cxn modelId="{09F9A7C1-68D4-4014-86CB-213441C39B1F}" type="presOf" srcId="{0C7D699A-6DD9-4AE6-9A91-CECF1F525C39}" destId="{86AF471C-F00E-439C-8B16-41D5EEB8B53C}" srcOrd="0" destOrd="0" presId="urn:microsoft.com/office/officeart/2005/8/layout/default"/>
    <dgm:cxn modelId="{10BD5ECD-2EFF-4506-9454-B400B1A9A510}" srcId="{FC3DF1EA-9F0E-42BA-948D-B81246D188F4}" destId="{1F1A0B2F-EA84-492A-92C4-F18AAF8365D9}" srcOrd="3" destOrd="0" parTransId="{3FE9054D-B071-4D7C-A787-56A33884E287}" sibTransId="{151CFD5D-7D3C-4BCF-9D78-B266E474503B}"/>
    <dgm:cxn modelId="{9B1760E3-83C9-4284-B26A-B6B78C517EA7}" srcId="{FC3DF1EA-9F0E-42BA-948D-B81246D188F4}" destId="{D2E25EF3-3B1A-4450-B62D-30F826A61380}" srcOrd="0" destOrd="0" parTransId="{54C16C69-7A1A-4228-9A18-3EBFA3FC43BD}" sibTransId="{313CD586-F9FD-464F-BBB4-A9369CDAF8B4}"/>
    <dgm:cxn modelId="{C625FEFE-A82B-45A6-8B6E-58951E4762F1}" srcId="{FC3DF1EA-9F0E-42BA-948D-B81246D188F4}" destId="{4393E6F3-7D26-4BA1-AF4E-7FC1A7C2D08B}" srcOrd="1" destOrd="0" parTransId="{7D2C383B-5A94-496E-9755-D7624A698D27}" sibTransId="{8208EF07-67D4-4FFE-BE3A-CB4DFE02A837}"/>
    <dgm:cxn modelId="{F8EC9D9E-A2F2-4E20-9386-DE1BAE1FA2E4}" type="presParOf" srcId="{29FE9A4E-4FC3-44FE-B735-27B623AAE133}" destId="{6ED82FFB-443B-4741-AC22-50EB0B99576E}" srcOrd="0" destOrd="0" presId="urn:microsoft.com/office/officeart/2005/8/layout/default"/>
    <dgm:cxn modelId="{4DB17BD2-BECB-4F00-8DAD-9764C66F055E}" type="presParOf" srcId="{29FE9A4E-4FC3-44FE-B735-27B623AAE133}" destId="{75094B56-81ED-4023-B9AB-55C6047B0145}" srcOrd="1" destOrd="0" presId="urn:microsoft.com/office/officeart/2005/8/layout/default"/>
    <dgm:cxn modelId="{9F0D4F9B-382B-45AA-B737-BE24DFE3B751}" type="presParOf" srcId="{29FE9A4E-4FC3-44FE-B735-27B623AAE133}" destId="{F82C7D70-E20A-47D1-BBB8-5DEE40FB35DA}" srcOrd="2" destOrd="0" presId="urn:microsoft.com/office/officeart/2005/8/layout/default"/>
    <dgm:cxn modelId="{FD83168E-C5CB-4A7B-87DC-8FE0A2A0C5AE}" type="presParOf" srcId="{29FE9A4E-4FC3-44FE-B735-27B623AAE133}" destId="{AC9C7128-209D-4584-BC3E-114BCF2BE9A4}" srcOrd="3" destOrd="0" presId="urn:microsoft.com/office/officeart/2005/8/layout/default"/>
    <dgm:cxn modelId="{902F5381-8CBE-4825-AAD5-CB34F9D16D64}" type="presParOf" srcId="{29FE9A4E-4FC3-44FE-B735-27B623AAE133}" destId="{E18331EB-34E0-421C-A04C-33885A40C739}" srcOrd="4" destOrd="0" presId="urn:microsoft.com/office/officeart/2005/8/layout/default"/>
    <dgm:cxn modelId="{BB48F766-C7F7-4E9C-B793-68BD30A2E3A8}" type="presParOf" srcId="{29FE9A4E-4FC3-44FE-B735-27B623AAE133}" destId="{C962BB58-8812-4200-913C-21D21357ABA8}" srcOrd="5" destOrd="0" presId="urn:microsoft.com/office/officeart/2005/8/layout/default"/>
    <dgm:cxn modelId="{08700DED-9AD3-4732-88E1-ECEE3C8256A4}" type="presParOf" srcId="{29FE9A4E-4FC3-44FE-B735-27B623AAE133}" destId="{924A3EA4-0653-431F-8BD8-1821AD41066B}" srcOrd="6" destOrd="0" presId="urn:microsoft.com/office/officeart/2005/8/layout/default"/>
    <dgm:cxn modelId="{409B5074-C3D6-446E-A035-485B974A85C4}" type="presParOf" srcId="{29FE9A4E-4FC3-44FE-B735-27B623AAE133}" destId="{5E1E4DEF-2899-4398-8722-531C85C8C70A}" srcOrd="7" destOrd="0" presId="urn:microsoft.com/office/officeart/2005/8/layout/default"/>
    <dgm:cxn modelId="{9EE11453-DD5A-4F27-9214-D4066777956E}" type="presParOf" srcId="{29FE9A4E-4FC3-44FE-B735-27B623AAE133}" destId="{86AF471C-F00E-439C-8B16-41D5EEB8B53C}" srcOrd="8" destOrd="0" presId="urn:microsoft.com/office/officeart/2005/8/layout/default"/>
    <dgm:cxn modelId="{ED075649-58E0-4F90-97AB-1DFC0D821513}" type="presParOf" srcId="{29FE9A4E-4FC3-44FE-B735-27B623AAE133}" destId="{F27470A6-5377-49C3-A258-72B032D5C25B}" srcOrd="9" destOrd="0" presId="urn:microsoft.com/office/officeart/2005/8/layout/default"/>
    <dgm:cxn modelId="{0DC87E59-D7A5-46CC-A7E5-374606F78A03}" type="presParOf" srcId="{29FE9A4E-4FC3-44FE-B735-27B623AAE133}" destId="{ADD66992-B58C-4B9A-8A92-CDB41CB9A70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62FAEE-B53A-4C22-B8B3-860B707729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19C01FC-E8CC-48E3-A425-08D56DB9C9DD}">
      <dgm:prSet/>
      <dgm:spPr/>
      <dgm:t>
        <a:bodyPr/>
        <a:lstStyle/>
        <a:p>
          <a:r>
            <a:rPr lang="en-US"/>
            <a:t>From the West (8:5), Greece (8:21) </a:t>
          </a:r>
        </a:p>
      </dgm:t>
    </dgm:pt>
    <dgm:pt modelId="{D7C88BCE-B909-4D13-A243-EF92C7529FE4}" type="parTrans" cxnId="{2744334A-0AD3-4BFB-AD05-0F37A3BBCA53}">
      <dgm:prSet/>
      <dgm:spPr/>
      <dgm:t>
        <a:bodyPr/>
        <a:lstStyle/>
        <a:p>
          <a:endParaRPr lang="en-US"/>
        </a:p>
      </dgm:t>
    </dgm:pt>
    <dgm:pt modelId="{03D69025-E781-4002-A63C-E6E855C71F1D}" type="sibTrans" cxnId="{2744334A-0AD3-4BFB-AD05-0F37A3BBCA53}">
      <dgm:prSet/>
      <dgm:spPr/>
      <dgm:t>
        <a:bodyPr/>
        <a:lstStyle/>
        <a:p>
          <a:endParaRPr lang="en-US"/>
        </a:p>
      </dgm:t>
    </dgm:pt>
    <dgm:pt modelId="{DDF133BF-A1FC-4752-BA73-2B352B45E5EC}">
      <dgm:prSet/>
      <dgm:spPr/>
      <dgm:t>
        <a:bodyPr/>
        <a:lstStyle/>
        <a:p>
          <a:r>
            <a:rPr lang="en-US"/>
            <a:t>Alexander the Great (b. 356 BC) became King of Macedonia by 336, defeated the Persians 331, and died by 323 BC. </a:t>
          </a:r>
        </a:p>
      </dgm:t>
    </dgm:pt>
    <dgm:pt modelId="{A0498D49-AEB2-492B-8727-12851FAD9A67}" type="parTrans" cxnId="{123D48D5-DF13-4F6D-BDF7-1ED208E20969}">
      <dgm:prSet/>
      <dgm:spPr/>
      <dgm:t>
        <a:bodyPr/>
        <a:lstStyle/>
        <a:p>
          <a:endParaRPr lang="en-US"/>
        </a:p>
      </dgm:t>
    </dgm:pt>
    <dgm:pt modelId="{36CB0751-B953-4518-9901-1DA25245B875}" type="sibTrans" cxnId="{123D48D5-DF13-4F6D-BDF7-1ED208E20969}">
      <dgm:prSet/>
      <dgm:spPr/>
      <dgm:t>
        <a:bodyPr/>
        <a:lstStyle/>
        <a:p>
          <a:endParaRPr lang="en-US"/>
        </a:p>
      </dgm:t>
    </dgm:pt>
    <dgm:pt modelId="{1661EEDF-992A-4D38-B075-F69C6DDB765E}">
      <dgm:prSet/>
      <dgm:spPr/>
      <dgm:t>
        <a:bodyPr/>
        <a:lstStyle/>
        <a:p>
          <a:r>
            <a:rPr lang="en-US"/>
            <a:t>Territory divided up by four leading generals after his death. </a:t>
          </a:r>
        </a:p>
      </dgm:t>
    </dgm:pt>
    <dgm:pt modelId="{B095F7B9-92E8-473B-BE03-F99B55BBEF50}" type="parTrans" cxnId="{4F69B296-CA3F-496B-8EAF-F91BEC8D289F}">
      <dgm:prSet/>
      <dgm:spPr/>
      <dgm:t>
        <a:bodyPr/>
        <a:lstStyle/>
        <a:p>
          <a:endParaRPr lang="en-US"/>
        </a:p>
      </dgm:t>
    </dgm:pt>
    <dgm:pt modelId="{6246FCA1-39BD-4EEE-8609-1F6304147589}" type="sibTrans" cxnId="{4F69B296-CA3F-496B-8EAF-F91BEC8D289F}">
      <dgm:prSet/>
      <dgm:spPr/>
      <dgm:t>
        <a:bodyPr/>
        <a:lstStyle/>
        <a:p>
          <a:endParaRPr lang="en-US"/>
        </a:p>
      </dgm:t>
    </dgm:pt>
    <dgm:pt modelId="{44B41521-70AC-4403-9E4D-753A2788E2F8}" type="pres">
      <dgm:prSet presAssocID="{BC62FAEE-B53A-4C22-B8B3-860B707729B2}" presName="linear" presStyleCnt="0">
        <dgm:presLayoutVars>
          <dgm:animLvl val="lvl"/>
          <dgm:resizeHandles val="exact"/>
        </dgm:presLayoutVars>
      </dgm:prSet>
      <dgm:spPr/>
    </dgm:pt>
    <dgm:pt modelId="{F99CB8FD-7CE9-4346-A08C-0ADC1D7DBE0D}" type="pres">
      <dgm:prSet presAssocID="{419C01FC-E8CC-48E3-A425-08D56DB9C9DD}" presName="parentText" presStyleLbl="node1" presStyleIdx="0" presStyleCnt="3" custLinFactNeighborX="-11119" custLinFactNeighborY="-51852">
        <dgm:presLayoutVars>
          <dgm:chMax val="0"/>
          <dgm:bulletEnabled val="1"/>
        </dgm:presLayoutVars>
      </dgm:prSet>
      <dgm:spPr/>
    </dgm:pt>
    <dgm:pt modelId="{90960031-62FD-42DE-BCA2-EE5F5B6B75CE}" type="pres">
      <dgm:prSet presAssocID="{03D69025-E781-4002-A63C-E6E855C71F1D}" presName="spacer" presStyleCnt="0"/>
      <dgm:spPr/>
    </dgm:pt>
    <dgm:pt modelId="{B0B9B04F-4343-4D87-987C-F34A95A69819}" type="pres">
      <dgm:prSet presAssocID="{DDF133BF-A1FC-4752-BA73-2B352B45E5E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D9E7634-4169-42D3-ACEB-180043F26DC2}" type="pres">
      <dgm:prSet presAssocID="{36CB0751-B953-4518-9901-1DA25245B875}" presName="spacer" presStyleCnt="0"/>
      <dgm:spPr/>
    </dgm:pt>
    <dgm:pt modelId="{87C40252-80BB-4FE3-9B0F-8F1AE552B5FB}" type="pres">
      <dgm:prSet presAssocID="{1661EEDF-992A-4D38-B075-F69C6DDB765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3D1D40-7E5E-463B-A2C2-9CFFAE859C08}" type="presOf" srcId="{419C01FC-E8CC-48E3-A425-08D56DB9C9DD}" destId="{F99CB8FD-7CE9-4346-A08C-0ADC1D7DBE0D}" srcOrd="0" destOrd="0" presId="urn:microsoft.com/office/officeart/2005/8/layout/vList2"/>
    <dgm:cxn modelId="{4E01B765-911E-4583-8929-AA3AFB4BD1EA}" type="presOf" srcId="{1661EEDF-992A-4D38-B075-F69C6DDB765E}" destId="{87C40252-80BB-4FE3-9B0F-8F1AE552B5FB}" srcOrd="0" destOrd="0" presId="urn:microsoft.com/office/officeart/2005/8/layout/vList2"/>
    <dgm:cxn modelId="{2744334A-0AD3-4BFB-AD05-0F37A3BBCA53}" srcId="{BC62FAEE-B53A-4C22-B8B3-860B707729B2}" destId="{419C01FC-E8CC-48E3-A425-08D56DB9C9DD}" srcOrd="0" destOrd="0" parTransId="{D7C88BCE-B909-4D13-A243-EF92C7529FE4}" sibTransId="{03D69025-E781-4002-A63C-E6E855C71F1D}"/>
    <dgm:cxn modelId="{4F69B296-CA3F-496B-8EAF-F91BEC8D289F}" srcId="{BC62FAEE-B53A-4C22-B8B3-860B707729B2}" destId="{1661EEDF-992A-4D38-B075-F69C6DDB765E}" srcOrd="2" destOrd="0" parTransId="{B095F7B9-92E8-473B-BE03-F99B55BBEF50}" sibTransId="{6246FCA1-39BD-4EEE-8609-1F6304147589}"/>
    <dgm:cxn modelId="{42F02DA5-8378-48DA-BB0D-6EF29FE46F58}" type="presOf" srcId="{BC62FAEE-B53A-4C22-B8B3-860B707729B2}" destId="{44B41521-70AC-4403-9E4D-753A2788E2F8}" srcOrd="0" destOrd="0" presId="urn:microsoft.com/office/officeart/2005/8/layout/vList2"/>
    <dgm:cxn modelId="{A70231AF-688E-4AA4-B669-77AC18DE90EC}" type="presOf" srcId="{DDF133BF-A1FC-4752-BA73-2B352B45E5EC}" destId="{B0B9B04F-4343-4D87-987C-F34A95A69819}" srcOrd="0" destOrd="0" presId="urn:microsoft.com/office/officeart/2005/8/layout/vList2"/>
    <dgm:cxn modelId="{123D48D5-DF13-4F6D-BDF7-1ED208E20969}" srcId="{BC62FAEE-B53A-4C22-B8B3-860B707729B2}" destId="{DDF133BF-A1FC-4752-BA73-2B352B45E5EC}" srcOrd="1" destOrd="0" parTransId="{A0498D49-AEB2-492B-8727-12851FAD9A67}" sibTransId="{36CB0751-B953-4518-9901-1DA25245B875}"/>
    <dgm:cxn modelId="{F7B1D6B2-25E5-4480-9A5A-C7FB91AC29D9}" type="presParOf" srcId="{44B41521-70AC-4403-9E4D-753A2788E2F8}" destId="{F99CB8FD-7CE9-4346-A08C-0ADC1D7DBE0D}" srcOrd="0" destOrd="0" presId="urn:microsoft.com/office/officeart/2005/8/layout/vList2"/>
    <dgm:cxn modelId="{91334BFC-A43A-48CD-8A12-00C8EB3FE06E}" type="presParOf" srcId="{44B41521-70AC-4403-9E4D-753A2788E2F8}" destId="{90960031-62FD-42DE-BCA2-EE5F5B6B75CE}" srcOrd="1" destOrd="0" presId="urn:microsoft.com/office/officeart/2005/8/layout/vList2"/>
    <dgm:cxn modelId="{3696096C-7FDC-47B7-9FC8-5D84B2CC6DC0}" type="presParOf" srcId="{44B41521-70AC-4403-9E4D-753A2788E2F8}" destId="{B0B9B04F-4343-4D87-987C-F34A95A69819}" srcOrd="2" destOrd="0" presId="urn:microsoft.com/office/officeart/2005/8/layout/vList2"/>
    <dgm:cxn modelId="{4BB8DF8E-FD7F-45AE-9555-D79E779FD6C5}" type="presParOf" srcId="{44B41521-70AC-4403-9E4D-753A2788E2F8}" destId="{CD9E7634-4169-42D3-ACEB-180043F26DC2}" srcOrd="3" destOrd="0" presId="urn:microsoft.com/office/officeart/2005/8/layout/vList2"/>
    <dgm:cxn modelId="{E42AE8A2-A3CC-4402-9DF7-2DF6DA692EC5}" type="presParOf" srcId="{44B41521-70AC-4403-9E4D-753A2788E2F8}" destId="{87C40252-80BB-4FE3-9B0F-8F1AE552B5F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82FFB-443B-4741-AC22-50EB0B99576E}">
      <dsp:nvSpPr>
        <dsp:cNvPr id="0" name=""/>
        <dsp:cNvSpPr/>
      </dsp:nvSpPr>
      <dsp:spPr>
        <a:xfrm>
          <a:off x="545" y="47043"/>
          <a:ext cx="2128625" cy="1277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2. The King’s Dream</a:t>
          </a:r>
        </a:p>
      </dsp:txBody>
      <dsp:txXfrm>
        <a:off x="545" y="47043"/>
        <a:ext cx="2128625" cy="1277175"/>
      </dsp:txXfrm>
    </dsp:sp>
    <dsp:sp modelId="{F82C7D70-E20A-47D1-BBB8-5DEE40FB35DA}">
      <dsp:nvSpPr>
        <dsp:cNvPr id="0" name=""/>
        <dsp:cNvSpPr/>
      </dsp:nvSpPr>
      <dsp:spPr>
        <a:xfrm>
          <a:off x="2342033" y="47043"/>
          <a:ext cx="2128625" cy="1277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7. Daniel’s Dream</a:t>
          </a:r>
        </a:p>
      </dsp:txBody>
      <dsp:txXfrm>
        <a:off x="2342033" y="47043"/>
        <a:ext cx="2128625" cy="1277175"/>
      </dsp:txXfrm>
    </dsp:sp>
    <dsp:sp modelId="{E18331EB-34E0-421C-A04C-33885A40C739}">
      <dsp:nvSpPr>
        <dsp:cNvPr id="0" name=""/>
        <dsp:cNvSpPr/>
      </dsp:nvSpPr>
      <dsp:spPr>
        <a:xfrm>
          <a:off x="545" y="1537081"/>
          <a:ext cx="2128625" cy="1277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 The Fiery Furnace</a:t>
          </a:r>
        </a:p>
      </dsp:txBody>
      <dsp:txXfrm>
        <a:off x="545" y="1537081"/>
        <a:ext cx="2128625" cy="1277175"/>
      </dsp:txXfrm>
    </dsp:sp>
    <dsp:sp modelId="{924A3EA4-0653-431F-8BD8-1821AD41066B}">
      <dsp:nvSpPr>
        <dsp:cNvPr id="0" name=""/>
        <dsp:cNvSpPr/>
      </dsp:nvSpPr>
      <dsp:spPr>
        <a:xfrm>
          <a:off x="2342033" y="1537081"/>
          <a:ext cx="2128625" cy="1277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6. The Lion’s Den</a:t>
          </a:r>
        </a:p>
      </dsp:txBody>
      <dsp:txXfrm>
        <a:off x="2342033" y="1537081"/>
        <a:ext cx="2128625" cy="1277175"/>
      </dsp:txXfrm>
    </dsp:sp>
    <dsp:sp modelId="{86AF471C-F00E-439C-8B16-41D5EEB8B53C}">
      <dsp:nvSpPr>
        <dsp:cNvPr id="0" name=""/>
        <dsp:cNvSpPr/>
      </dsp:nvSpPr>
      <dsp:spPr>
        <a:xfrm>
          <a:off x="545" y="3027119"/>
          <a:ext cx="2128625" cy="1277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4. Nebuchadnezzar’s Pride</a:t>
          </a:r>
        </a:p>
      </dsp:txBody>
      <dsp:txXfrm>
        <a:off x="545" y="3027119"/>
        <a:ext cx="2128625" cy="1277175"/>
      </dsp:txXfrm>
    </dsp:sp>
    <dsp:sp modelId="{ADD66992-B58C-4B9A-8A92-CDB41CB9A70E}">
      <dsp:nvSpPr>
        <dsp:cNvPr id="0" name=""/>
        <dsp:cNvSpPr/>
      </dsp:nvSpPr>
      <dsp:spPr>
        <a:xfrm>
          <a:off x="2342033" y="3027119"/>
          <a:ext cx="2128625" cy="1277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5. Belshazzar’s Pride</a:t>
          </a:r>
        </a:p>
      </dsp:txBody>
      <dsp:txXfrm>
        <a:off x="2342033" y="3027119"/>
        <a:ext cx="2128625" cy="1277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CB8FD-7CE9-4346-A08C-0ADC1D7DBE0D}">
      <dsp:nvSpPr>
        <dsp:cNvPr id="0" name=""/>
        <dsp:cNvSpPr/>
      </dsp:nvSpPr>
      <dsp:spPr>
        <a:xfrm>
          <a:off x="0" y="0"/>
          <a:ext cx="3886200" cy="1409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From the West (8:5), Greece (8:21) </a:t>
          </a:r>
        </a:p>
      </dsp:txBody>
      <dsp:txXfrm>
        <a:off x="68787" y="68787"/>
        <a:ext cx="3748626" cy="1271544"/>
      </dsp:txXfrm>
    </dsp:sp>
    <dsp:sp modelId="{B0B9B04F-4343-4D87-987C-F34A95A69819}">
      <dsp:nvSpPr>
        <dsp:cNvPr id="0" name=""/>
        <dsp:cNvSpPr/>
      </dsp:nvSpPr>
      <dsp:spPr>
        <a:xfrm>
          <a:off x="0" y="1471109"/>
          <a:ext cx="3886200" cy="1409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Alexander the Great (b. 356 BC) became King of Macedonia by 336, defeated the Persians 331, and died by 323 BC. </a:t>
          </a:r>
        </a:p>
      </dsp:txBody>
      <dsp:txXfrm>
        <a:off x="68787" y="1539896"/>
        <a:ext cx="3748626" cy="1271544"/>
      </dsp:txXfrm>
    </dsp:sp>
    <dsp:sp modelId="{87C40252-80BB-4FE3-9B0F-8F1AE552B5FB}">
      <dsp:nvSpPr>
        <dsp:cNvPr id="0" name=""/>
        <dsp:cNvSpPr/>
      </dsp:nvSpPr>
      <dsp:spPr>
        <a:xfrm>
          <a:off x="0" y="2937828"/>
          <a:ext cx="3886200" cy="1409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Territory divided up by four leading generals after his death. </a:t>
          </a:r>
        </a:p>
      </dsp:txBody>
      <dsp:txXfrm>
        <a:off x="68787" y="3006615"/>
        <a:ext cx="3748626" cy="1271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2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7DDFEE1-65A8-8546-ACB8-C4A2F68C0E5E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CA84C584-F66C-4C4A-A514-22CB954D9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59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0C3A7-9D35-4EA1-9D75-92E18F3E3E48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73438"/>
            <a:ext cx="7388225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0208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59563"/>
            <a:ext cx="4002088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BDE97-F9CA-46FC-AD1E-6503894AF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6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BDE97-F9CA-46FC-AD1E-6503894AF4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3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95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2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6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3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1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6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9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C8292-0AEB-ED42-9261-6C2670F0AAB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254AC-E432-A048-A295-63CB063E3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03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09600"/>
            <a:ext cx="7886700" cy="363708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5400"/>
              </a:spcAft>
            </a:pPr>
            <a:r>
              <a:rPr lang="en-US" sz="4000" dirty="0">
                <a:latin typeface="Verdana" charset="0"/>
                <a:ea typeface="Verdana" charset="0"/>
                <a:cs typeface="Verdana" charset="0"/>
              </a:rPr>
              <a:t>Book of Daniel</a:t>
            </a:r>
            <a:br>
              <a:rPr lang="en-US" sz="40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4000" dirty="0">
                <a:latin typeface="Verdana" charset="0"/>
                <a:ea typeface="Verdana" charset="0"/>
                <a:cs typeface="Verdana" charset="0"/>
              </a:rPr>
              <a:t>Class 9 – Chapter 8</a:t>
            </a:r>
            <a:br>
              <a:rPr lang="en-US" sz="4000" dirty="0">
                <a:latin typeface="Verdana" charset="0"/>
                <a:ea typeface="Verdana" charset="0"/>
                <a:cs typeface="Verdana" charset="0"/>
              </a:rPr>
            </a:br>
            <a:br>
              <a:rPr lang="en-US" sz="40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40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</a:rPr>
              <a:t>Winter 2023</a:t>
            </a:r>
            <a:endParaRPr lang="en-US" sz="4000" i="1" dirty="0">
              <a:solidFill>
                <a:schemeClr val="accent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6" y="4320865"/>
            <a:ext cx="8562108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Summarize the vision of Daniel 7.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What is the interpretation?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1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p of the Persian Empire (Circa 500 BCE). Source:... | Download Scientific  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920"/>
            <a:ext cx="9144000" cy="63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49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DF65-7619-D695-72B0-159117B1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Daniel 8- The Goat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C3D6ABB-41FF-91D9-A41D-CEAE07D62A0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4513790"/>
              </p:ext>
            </p:extLst>
          </p:nvPr>
        </p:nvGraphicFramePr>
        <p:xfrm>
          <a:off x="111512" y="1690689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78003-288E-DDEE-89CA-EBAE811E4B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2" descr="aniel 8 and the 2,300 Evenings and Mornings - Owlcation">
            <a:extLst>
              <a:ext uri="{FF2B5EF4-FFF2-40B4-BE49-F238E27FC236}">
                <a16:creationId xmlns:a16="http://schemas.microsoft.com/office/drawing/2014/main" id="{F5BB7CA9-65B8-4C7E-092B-EA9213E4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91" y="1929161"/>
            <a:ext cx="4728118" cy="354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32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118D5-05CE-6EB4-3F73-95E7DAE8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/>
              <a:t>Daniel 8- The Little Horn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516B5-9539-BC85-07FF-F63F1B047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210" y="1706137"/>
            <a:ext cx="4293219" cy="5029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r>
              <a:rPr lang="en-US" sz="1800" b="0" i="0" dirty="0">
                <a:effectLst/>
              </a:rPr>
              <a:t>Antiochus IV (Epiphanes) a king of the Seleucid Dynasty (r.175-164 BC) used his cunning and cruelty against the Jews </a:t>
            </a:r>
          </a:p>
          <a:p>
            <a:pPr fontAlgn="base"/>
            <a:endParaRPr lang="en-US" sz="1800" b="0" i="0" dirty="0">
              <a:effectLst/>
            </a:endParaRPr>
          </a:p>
          <a:p>
            <a:pPr fontAlgn="base"/>
            <a:r>
              <a:rPr lang="en-US" sz="1800" b="0" i="0" dirty="0">
                <a:effectLst/>
              </a:rPr>
              <a:t>Infamous for defiling the sanctuary, murdering those with copies of the Torah </a:t>
            </a:r>
          </a:p>
          <a:p>
            <a:pPr fontAlgn="base"/>
            <a:endParaRPr lang="en-US" sz="1800" b="0" i="0" dirty="0">
              <a:effectLst/>
            </a:endParaRPr>
          </a:p>
          <a:p>
            <a:pPr fontAlgn="base"/>
            <a:r>
              <a:rPr lang="en-US" sz="1800" b="0" i="0" dirty="0">
                <a:effectLst/>
              </a:rPr>
              <a:t>Suffering for transgression (8:12, 23) </a:t>
            </a:r>
          </a:p>
          <a:p>
            <a:pPr fontAlgn="base"/>
            <a:endParaRPr lang="en-US" sz="1800" b="0" i="0" dirty="0">
              <a:effectLst/>
            </a:endParaRPr>
          </a:p>
          <a:p>
            <a:pPr fontAlgn="base"/>
            <a:r>
              <a:rPr lang="en-US" sz="1800" b="0" i="0" dirty="0">
                <a:effectLst/>
              </a:rPr>
              <a:t>”For how long?” (8:13-14) – 2,300 evenings and mornings (not forever) </a:t>
            </a:r>
          </a:p>
          <a:p>
            <a:endParaRPr lang="en-US" sz="1400" dirty="0"/>
          </a:p>
        </p:txBody>
      </p:sp>
      <p:pic>
        <p:nvPicPr>
          <p:cNvPr id="2050" name="Picture 2" descr="The Prophecies of Daniel: Part 7. Chapter 8, The Ram, Goat and the Little  Horn.">
            <a:extLst>
              <a:ext uri="{FF2B5EF4-FFF2-40B4-BE49-F238E27FC236}">
                <a16:creationId xmlns:a16="http://schemas.microsoft.com/office/drawing/2014/main" id="{06276AC3-ECBA-475E-1AA6-DFD38F436F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r="11692"/>
          <a:stretch/>
        </p:blipFill>
        <p:spPr bwMode="auto">
          <a:xfrm>
            <a:off x="4572000" y="1"/>
            <a:ext cx="4577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3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8F6C-260E-420C-0121-85D748B3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Daniel 8- Ram, Goat, &amp; Horn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82A6F-855F-3979-5190-4349DC992D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is Chapter 8 continuing the message of the Book of Daniel so far?</a:t>
            </a:r>
          </a:p>
          <a:p>
            <a:r>
              <a:rPr lang="en-US" dirty="0"/>
              <a:t>How is Chapter 8 a shift in the message?</a:t>
            </a:r>
          </a:p>
          <a:p>
            <a:r>
              <a:rPr lang="en-US" dirty="0"/>
              <a:t>What would the original readers take from this chapter?</a:t>
            </a:r>
          </a:p>
          <a:p>
            <a:r>
              <a:rPr lang="en-US" dirty="0"/>
              <a:t>What do we learn from this chapter and how should we respond?</a:t>
            </a:r>
          </a:p>
        </p:txBody>
      </p:sp>
      <p:pic>
        <p:nvPicPr>
          <p:cNvPr id="3074" name="Picture 2" descr="GOD IS IN CONTROL! | Kirk's Journal">
            <a:extLst>
              <a:ext uri="{FF2B5EF4-FFF2-40B4-BE49-F238E27FC236}">
                <a16:creationId xmlns:a16="http://schemas.microsoft.com/office/drawing/2014/main" id="{338A3F57-9F11-1E76-761F-A8ECBE0279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62" y="1644384"/>
            <a:ext cx="3886200" cy="21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ohn 16:33 Jesus answered them, “Do you finally believe? In fact, you're  about to make a run for it—saving your own skins and abandoning me. But I'm  not abandoned. The Father is">
            <a:extLst>
              <a:ext uri="{FF2B5EF4-FFF2-40B4-BE49-F238E27FC236}">
                <a16:creationId xmlns:a16="http://schemas.microsoft.com/office/drawing/2014/main" id="{383E48C0-282D-C479-B90A-E5F412BD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827" y="3895681"/>
            <a:ext cx="2635870" cy="263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9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Book Turning A Page">
            <a:extLst>
              <a:ext uri="{FF2B5EF4-FFF2-40B4-BE49-F238E27FC236}">
                <a16:creationId xmlns:a16="http://schemas.microsoft.com/office/drawing/2014/main" id="{DFC6D4F4-E300-98D8-F050-32376AAC4D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558" r="8227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The Book of Daniel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Homework: Chapter 9 (Daniel’s Prayer for His People)</a:t>
            </a:r>
          </a:p>
        </p:txBody>
      </p:sp>
    </p:spTree>
    <p:extLst>
      <p:ext uri="{BB962C8B-B14F-4D97-AF65-F5344CB8AC3E}">
        <p14:creationId xmlns:p14="http://schemas.microsoft.com/office/powerpoint/2010/main" val="5611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A2732F-C939-4D0E-BB11-DD5E97329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7886700" cy="751242"/>
          </a:xfrm>
        </p:spPr>
        <p:txBody>
          <a:bodyPr>
            <a:normAutofit/>
          </a:bodyPr>
          <a:lstStyle/>
          <a:p>
            <a:r>
              <a:rPr lang="en-US" sz="4000" b="1" dirty="0"/>
              <a:t>Daniel: Class Schedule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9DCD05C-80D8-4159-93C5-A01F23A5C7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6426" y="1129031"/>
          <a:ext cx="8551147" cy="52273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59608">
                  <a:extLst>
                    <a:ext uri="{9D8B030D-6E8A-4147-A177-3AD203B41FA5}">
                      <a16:colId xmlns:a16="http://schemas.microsoft.com/office/drawing/2014/main" val="3118433068"/>
                    </a:ext>
                  </a:extLst>
                </a:gridCol>
                <a:gridCol w="1478604">
                  <a:extLst>
                    <a:ext uri="{9D8B030D-6E8A-4147-A177-3AD203B41FA5}">
                      <a16:colId xmlns:a16="http://schemas.microsoft.com/office/drawing/2014/main" val="1186317163"/>
                    </a:ext>
                  </a:extLst>
                </a:gridCol>
                <a:gridCol w="4279418">
                  <a:extLst>
                    <a:ext uri="{9D8B030D-6E8A-4147-A177-3AD203B41FA5}">
                      <a16:colId xmlns:a16="http://schemas.microsoft.com/office/drawing/2014/main" val="1758429838"/>
                    </a:ext>
                  </a:extLst>
                </a:gridCol>
                <a:gridCol w="2233517">
                  <a:extLst>
                    <a:ext uri="{9D8B030D-6E8A-4147-A177-3AD203B41FA5}">
                      <a16:colId xmlns:a16="http://schemas.microsoft.com/office/drawing/2014/main" val="3067097297"/>
                    </a:ext>
                  </a:extLst>
                </a:gridCol>
              </a:tblGrid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#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Date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Class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Teacher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9193871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 12/3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Class Introduction &amp; Background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Robert McDonald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6605872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12/10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Robert McDonald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016917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12/17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H.E. Jenkins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3040058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12/24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3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Robert McDonald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991692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12/31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4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H.E. Jenkins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72019432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1/7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5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H.E. Jenkins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80986965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1/14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6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Robert McDonald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999704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1/21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7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H.E. Jenkins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23779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 1/28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8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H.E. Jenkins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29284091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2/4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9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Robert McDonald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41149782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2/11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10-11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Robert McDonald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11816182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2/18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Chapter 12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H.E. Jenkins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72174431"/>
                  </a:ext>
                </a:extLst>
              </a:tr>
              <a:tr h="2724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Bahnschrift" panose="020B0502040204020203" pitchFamily="34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Bahnschrift" panose="020B0502040204020203" pitchFamily="34" charset="0"/>
                        </a:rPr>
                        <a:t>Sun. 2/25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Summary and Themes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H.E. Jenkins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38824213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DDA0A-5A17-49D7-B041-43AE04763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 Words Bible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D091D-53E2-4840-9DF3-9F8AE1D7B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2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8FFF7-6937-2943-FC39-4960C57D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Daniel 7- Vision of the Four Beast</a:t>
            </a:r>
          </a:p>
        </p:txBody>
      </p:sp>
      <p:pic>
        <p:nvPicPr>
          <p:cNvPr id="1026" name="Picture 2" descr="Understanding Daniel's Visions - Chapter 7 &amp; 8 - YouTube">
            <a:extLst>
              <a:ext uri="{FF2B5EF4-FFF2-40B4-BE49-F238E27FC236}">
                <a16:creationId xmlns:a16="http://schemas.microsoft.com/office/drawing/2014/main" id="{9E0F3DAE-278B-02E1-5C48-F95AFEAF5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4" r="748" b="985"/>
          <a:stretch/>
        </p:blipFill>
        <p:spPr bwMode="auto">
          <a:xfrm>
            <a:off x="175809" y="1543050"/>
            <a:ext cx="8792381" cy="40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300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ADCBA-372B-DFF3-D682-59B64435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350" y="319336"/>
            <a:ext cx="2628900" cy="31146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dirty="0">
                <a:solidFill>
                  <a:schemeClr val="bg1"/>
                </a:solidFill>
              </a:rPr>
              <a:t>Daniel 7</a:t>
            </a:r>
            <a:br>
              <a:rPr lang="en-US" sz="4900" dirty="0">
                <a:solidFill>
                  <a:schemeClr val="bg1"/>
                </a:solidFill>
              </a:rPr>
            </a:br>
            <a:br>
              <a:rPr lang="en-US" sz="4900" dirty="0">
                <a:solidFill>
                  <a:schemeClr val="bg1"/>
                </a:solidFill>
              </a:rPr>
            </a:br>
            <a:br>
              <a:rPr lang="en-US" sz="4900" dirty="0">
                <a:solidFill>
                  <a:schemeClr val="bg1"/>
                </a:solidFill>
              </a:rPr>
            </a:br>
            <a:br>
              <a:rPr lang="en-US" sz="4900" dirty="0">
                <a:solidFill>
                  <a:schemeClr val="bg1"/>
                </a:solidFill>
              </a:rPr>
            </a:br>
            <a:endParaRPr lang="en-US" sz="4900" dirty="0">
              <a:solidFill>
                <a:schemeClr val="bg1"/>
              </a:solidFill>
            </a:endParaRPr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06573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058" name="Group 2057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3" name="Freeform: Shape 2062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9" name="Group 2058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83E9356D-A00B-8A8F-E74D-C165D3B85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1267"/>
          <a:stretch/>
        </p:blipFill>
        <p:spPr>
          <a:xfrm>
            <a:off x="220370" y="987047"/>
            <a:ext cx="4081060" cy="5424979"/>
          </a:xfrm>
          <a:prstGeom prst="rect">
            <a:avLst/>
          </a:prstGeom>
        </p:spPr>
      </p:pic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6078270" y="0"/>
            <a:ext cx="306573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070" name="Freeform: Shape 2069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1" name="Freeform: Shape 2070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7" name="Group 2066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68" name="Freeform: Shape 2067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9" name="Freeform: Shape 2068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50" name="Picture 2" descr="Daniel 7: Who are the Four Beasts in this Epic Vision of a Future Time? -  Seek the Gospel Truth">
            <a:extLst>
              <a:ext uri="{FF2B5EF4-FFF2-40B4-BE49-F238E27FC236}">
                <a16:creationId xmlns:a16="http://schemas.microsoft.com/office/drawing/2014/main" id="{A04C2B70-2D56-5424-DEE8-0AA3761D55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4618" y="1023701"/>
            <a:ext cx="4149012" cy="538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7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A4267-2800-FFAC-8BA7-2634FEA3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152"/>
            <a:ext cx="7886700" cy="939250"/>
          </a:xfrm>
        </p:spPr>
        <p:txBody>
          <a:bodyPr/>
          <a:lstStyle/>
          <a:p>
            <a:pPr algn="ctr"/>
            <a:r>
              <a:rPr lang="en-US" b="1" dirty="0"/>
              <a:t>Daniel – Rough Outline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A6BEA4-AB62-8694-426D-BE92559DF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585822"/>
              </p:ext>
            </p:extLst>
          </p:nvPr>
        </p:nvGraphicFramePr>
        <p:xfrm>
          <a:off x="1828799" y="1725416"/>
          <a:ext cx="447120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9103666-87C0-40CF-7AF3-E1E5C0091878}"/>
              </a:ext>
            </a:extLst>
          </p:cNvPr>
          <p:cNvGrpSpPr/>
          <p:nvPr/>
        </p:nvGrpSpPr>
        <p:grpSpPr>
          <a:xfrm>
            <a:off x="47638" y="3348915"/>
            <a:ext cx="1505589" cy="1325563"/>
            <a:chOff x="308974" y="1073"/>
            <a:chExt cx="2174595" cy="1304757"/>
          </a:xfrm>
          <a:solidFill>
            <a:schemeClr val="accent4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A1AE96-090E-3FC2-FF6C-F22012230B8C}"/>
                </a:ext>
              </a:extLst>
            </p:cNvPr>
            <p:cNvSpPr/>
            <p:nvPr/>
          </p:nvSpPr>
          <p:spPr>
            <a:xfrm>
              <a:off x="308974" y="1073"/>
              <a:ext cx="2174595" cy="130475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F17766-86A2-DE39-BDA1-5491B50F4986}"/>
                </a:ext>
              </a:extLst>
            </p:cNvPr>
            <p:cNvSpPr txBox="1"/>
            <p:nvPr/>
          </p:nvSpPr>
          <p:spPr>
            <a:xfrm>
              <a:off x="308974" y="1073"/>
              <a:ext cx="2174595" cy="13047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1. Recruited to Serve in Babylon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314EFC4-1755-C584-4831-8520B0C72A0D}"/>
              </a:ext>
            </a:extLst>
          </p:cNvPr>
          <p:cNvGrpSpPr/>
          <p:nvPr/>
        </p:nvGrpSpPr>
        <p:grpSpPr>
          <a:xfrm>
            <a:off x="6512302" y="2044158"/>
            <a:ext cx="1605798" cy="974615"/>
            <a:chOff x="308974" y="1073"/>
            <a:chExt cx="2174595" cy="1304757"/>
          </a:xfrm>
          <a:solidFill>
            <a:schemeClr val="accent6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DCA824-74FF-78F7-032E-F90FE29B79BC}"/>
                </a:ext>
              </a:extLst>
            </p:cNvPr>
            <p:cNvSpPr/>
            <p:nvPr/>
          </p:nvSpPr>
          <p:spPr>
            <a:xfrm>
              <a:off x="308974" y="1073"/>
              <a:ext cx="2174595" cy="130475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FF2F4C-48C5-7CDF-60B1-E81B24A6B89A}"/>
                </a:ext>
              </a:extLst>
            </p:cNvPr>
            <p:cNvSpPr txBox="1"/>
            <p:nvPr/>
          </p:nvSpPr>
          <p:spPr>
            <a:xfrm>
              <a:off x="308974" y="1073"/>
              <a:ext cx="2174595" cy="13047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8. Daniel’s 2</a:t>
              </a:r>
              <a:r>
                <a:rPr lang="en-US" sz="2100" kern="1200" baseline="30000" dirty="0"/>
                <a:t>nd</a:t>
              </a:r>
              <a:r>
                <a:rPr lang="en-US" sz="2100" kern="1200" dirty="0"/>
                <a:t> Vision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AA7E88-B231-CD66-9859-6B3A173730D5}"/>
              </a:ext>
            </a:extLst>
          </p:cNvPr>
          <p:cNvGrpSpPr/>
          <p:nvPr/>
        </p:nvGrpSpPr>
        <p:grpSpPr>
          <a:xfrm>
            <a:off x="7103113" y="3250795"/>
            <a:ext cx="1605798" cy="974615"/>
            <a:chOff x="308974" y="1073"/>
            <a:chExt cx="2174595" cy="1304757"/>
          </a:xfrm>
          <a:solidFill>
            <a:schemeClr val="accent6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311549-8314-9AF5-94DB-CA138BA84495}"/>
                </a:ext>
              </a:extLst>
            </p:cNvPr>
            <p:cNvSpPr/>
            <p:nvPr/>
          </p:nvSpPr>
          <p:spPr>
            <a:xfrm>
              <a:off x="308974" y="1073"/>
              <a:ext cx="2174595" cy="130475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230A11-A50E-A845-3207-2D5F3AC015C7}"/>
                </a:ext>
              </a:extLst>
            </p:cNvPr>
            <p:cNvSpPr txBox="1"/>
            <p:nvPr/>
          </p:nvSpPr>
          <p:spPr>
            <a:xfrm>
              <a:off x="308974" y="1073"/>
              <a:ext cx="2174595" cy="13047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9. Daniel’s Prayer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208210-BA74-4FE1-136F-53337F3FC261}"/>
              </a:ext>
            </a:extLst>
          </p:cNvPr>
          <p:cNvGrpSpPr/>
          <p:nvPr/>
        </p:nvGrpSpPr>
        <p:grpSpPr>
          <a:xfrm>
            <a:off x="7467601" y="4578879"/>
            <a:ext cx="1605798" cy="974615"/>
            <a:chOff x="308974" y="1073"/>
            <a:chExt cx="2174595" cy="1304757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4433DE-668F-A514-F764-F4BA31634366}"/>
                </a:ext>
              </a:extLst>
            </p:cNvPr>
            <p:cNvSpPr/>
            <p:nvPr/>
          </p:nvSpPr>
          <p:spPr>
            <a:xfrm>
              <a:off x="308974" y="1073"/>
              <a:ext cx="2174595" cy="130475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7F32A5-5E56-E48C-BB21-7E8148E991F0}"/>
                </a:ext>
              </a:extLst>
            </p:cNvPr>
            <p:cNvSpPr txBox="1"/>
            <p:nvPr/>
          </p:nvSpPr>
          <p:spPr>
            <a:xfrm>
              <a:off x="308974" y="1073"/>
              <a:ext cx="2174595" cy="13047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10-12. Daniel’s 3</a:t>
              </a:r>
              <a:r>
                <a:rPr lang="en-US" sz="2100" kern="1200" baseline="30000" dirty="0"/>
                <a:t>rd</a:t>
              </a:r>
              <a:r>
                <a:rPr lang="en-US" sz="2100" kern="1200" dirty="0"/>
                <a:t> Vision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6C0513-599D-CAEC-A269-5D09AB87389A}"/>
              </a:ext>
            </a:extLst>
          </p:cNvPr>
          <p:cNvSpPr/>
          <p:nvPr/>
        </p:nvSpPr>
        <p:spPr>
          <a:xfrm>
            <a:off x="60165" y="6227066"/>
            <a:ext cx="1593272" cy="52446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HEBREW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65D7DE4-118B-2BD2-61DD-6AAE956F96B6}"/>
              </a:ext>
            </a:extLst>
          </p:cNvPr>
          <p:cNvSpPr/>
          <p:nvPr/>
        </p:nvSpPr>
        <p:spPr>
          <a:xfrm>
            <a:off x="6611816" y="6227066"/>
            <a:ext cx="2371410" cy="52446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HEBREW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65F070-BB13-C893-3A3E-E2DF11B5A8B3}"/>
              </a:ext>
            </a:extLst>
          </p:cNvPr>
          <p:cNvSpPr/>
          <p:nvPr/>
        </p:nvSpPr>
        <p:spPr>
          <a:xfrm>
            <a:off x="1738365" y="6230784"/>
            <a:ext cx="4674961" cy="52446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ARAMAIC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7FFB0B-7741-BCF3-87E2-0C8001CF4CB0}"/>
              </a:ext>
            </a:extLst>
          </p:cNvPr>
          <p:cNvSpPr/>
          <p:nvPr/>
        </p:nvSpPr>
        <p:spPr>
          <a:xfrm>
            <a:off x="1653436" y="1690689"/>
            <a:ext cx="4759890" cy="142829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061E447-44E7-2E3B-3F0F-051B4C150ADC}"/>
              </a:ext>
            </a:extLst>
          </p:cNvPr>
          <p:cNvSpPr/>
          <p:nvPr/>
        </p:nvSpPr>
        <p:spPr>
          <a:xfrm>
            <a:off x="1653436" y="3209499"/>
            <a:ext cx="4759890" cy="1428292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607FB0D-9122-42D0-EC62-4992D97E6229}"/>
              </a:ext>
            </a:extLst>
          </p:cNvPr>
          <p:cNvSpPr/>
          <p:nvPr/>
        </p:nvSpPr>
        <p:spPr>
          <a:xfrm>
            <a:off x="1642998" y="4703901"/>
            <a:ext cx="4759890" cy="1428292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761A36-DBE8-8A7D-FA68-6302EEF20ED9}"/>
              </a:ext>
            </a:extLst>
          </p:cNvPr>
          <p:cNvSpPr/>
          <p:nvPr/>
        </p:nvSpPr>
        <p:spPr>
          <a:xfrm>
            <a:off x="3812345" y="2278966"/>
            <a:ext cx="450166" cy="2813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572762-37E5-B6C4-72EA-04AC54534787}"/>
              </a:ext>
            </a:extLst>
          </p:cNvPr>
          <p:cNvSpPr/>
          <p:nvPr/>
        </p:nvSpPr>
        <p:spPr>
          <a:xfrm>
            <a:off x="3808298" y="3738102"/>
            <a:ext cx="450166" cy="2813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FED5554-2F4B-0B59-9896-CBB858C1A7EB}"/>
              </a:ext>
            </a:extLst>
          </p:cNvPr>
          <p:cNvSpPr/>
          <p:nvPr/>
        </p:nvSpPr>
        <p:spPr>
          <a:xfrm>
            <a:off x="3839318" y="5272140"/>
            <a:ext cx="450166" cy="28135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C40608-534F-AFDD-D0B6-1E797AB89E66}"/>
              </a:ext>
            </a:extLst>
          </p:cNvPr>
          <p:cNvSpPr txBox="1"/>
          <p:nvPr/>
        </p:nvSpPr>
        <p:spPr>
          <a:xfrm>
            <a:off x="211015" y="821993"/>
            <a:ext cx="1012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Style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33CAB0-E109-5834-3BB3-CEC1C89A672F}"/>
              </a:ext>
            </a:extLst>
          </p:cNvPr>
          <p:cNvCxnSpPr>
            <a:cxnSpLocks/>
          </p:cNvCxnSpPr>
          <p:nvPr/>
        </p:nvCxnSpPr>
        <p:spPr>
          <a:xfrm flipV="1">
            <a:off x="98472" y="1477503"/>
            <a:ext cx="8834513" cy="30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1FF8D0C-E319-6879-0DD5-BDEB00ECFFC1}"/>
              </a:ext>
            </a:extLst>
          </p:cNvPr>
          <p:cNvSpPr txBox="1"/>
          <p:nvPr/>
        </p:nvSpPr>
        <p:spPr>
          <a:xfrm>
            <a:off x="1653437" y="831680"/>
            <a:ext cx="26050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Ch 1-6:  Story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9E2332-BFD8-89AF-9499-F231DDFD9D0F}"/>
              </a:ext>
            </a:extLst>
          </p:cNvPr>
          <p:cNvSpPr txBox="1"/>
          <p:nvPr/>
        </p:nvSpPr>
        <p:spPr>
          <a:xfrm>
            <a:off x="4549037" y="815267"/>
            <a:ext cx="26050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Ch 7-13:  Vision 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E1ABE465-99FE-E10E-1BF6-EAE305365E6E}"/>
              </a:ext>
            </a:extLst>
          </p:cNvPr>
          <p:cNvSpPr/>
          <p:nvPr/>
        </p:nvSpPr>
        <p:spPr>
          <a:xfrm rot="7556394">
            <a:off x="8016508" y="2589091"/>
            <a:ext cx="752634" cy="14738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2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2310" y="2052202"/>
            <a:ext cx="3525926" cy="69619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Ch. 1-6: Story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0915" y="2052203"/>
            <a:ext cx="3525926" cy="69619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Ch. 7-12: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7986" y="2904258"/>
            <a:ext cx="1413187" cy="98713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Ch. 1 Hebrew</a:t>
            </a:r>
          </a:p>
        </p:txBody>
      </p:sp>
      <p:sp>
        <p:nvSpPr>
          <p:cNvPr id="9" name="Rectangle 8"/>
          <p:cNvSpPr/>
          <p:nvPr/>
        </p:nvSpPr>
        <p:spPr>
          <a:xfrm>
            <a:off x="2990711" y="2904255"/>
            <a:ext cx="2802899" cy="98713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Ch. 2-7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Aramaic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13147" y="2904258"/>
            <a:ext cx="2713694" cy="98713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Ch. 8-12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Hebrew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90711" y="4047258"/>
            <a:ext cx="2802899" cy="98713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God rules in the kingdoms of man.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13147" y="4047258"/>
            <a:ext cx="2713694" cy="98713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God preserves His sacred people.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57986" y="4047258"/>
            <a:ext cx="1413187" cy="98713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Prologue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27988" y="2072985"/>
            <a:ext cx="1438331" cy="50914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Style: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79462" y="3070511"/>
            <a:ext cx="1589805" cy="50914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Language: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7988" y="4213514"/>
            <a:ext cx="1438331" cy="50914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thelas" charset="0"/>
                <a:ea typeface="Athelas" charset="0"/>
                <a:cs typeface="Athelas" charset="0"/>
              </a:rPr>
              <a:t>Theme: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Book of Daniel (Structure)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5ADB2C28-165B-55E9-72BF-49FB9B218FBC}"/>
              </a:ext>
            </a:extLst>
          </p:cNvPr>
          <p:cNvSpPr/>
          <p:nvPr/>
        </p:nvSpPr>
        <p:spPr>
          <a:xfrm rot="10800000">
            <a:off x="6893677" y="5349876"/>
            <a:ext cx="752634" cy="131584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1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3016E6-9AAF-770B-D406-14379B7B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are we in Daniel 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A95DB0-4863-BCF5-8327-2C8025F0B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663184"/>
            <a:ext cx="7886700" cy="2676220"/>
          </a:xfrm>
          <a:prstGeom prst="rect">
            <a:avLst/>
          </a:prstGeom>
          <a:ln>
            <a:noFill/>
          </a:ln>
        </p:spPr>
      </p:pic>
      <p:pic>
        <p:nvPicPr>
          <p:cNvPr id="5" name="Graphic 4" descr="Arrow: Straight with solid fill">
            <a:extLst>
              <a:ext uri="{FF2B5EF4-FFF2-40B4-BE49-F238E27FC236}">
                <a16:creationId xmlns:a16="http://schemas.microsoft.com/office/drawing/2014/main" id="{00E50605-B99D-9458-E635-7C84B4B5C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327325">
            <a:off x="4182334" y="2043083"/>
            <a:ext cx="1784864" cy="13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4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718 L -0.36736 -0.0210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6872-1097-AC7B-DC67-87CE4932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30" y="394494"/>
            <a:ext cx="7886700" cy="1954211"/>
          </a:xfrm>
        </p:spPr>
        <p:txBody>
          <a:bodyPr>
            <a:normAutofit/>
          </a:bodyPr>
          <a:lstStyle/>
          <a:p>
            <a:r>
              <a:rPr lang="en-US" dirty="0"/>
              <a:t>Daniel 8 – Vision of the Ram and Goat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09F8B-B944-8B81-FA37-E4567E799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430" y="2634457"/>
            <a:ext cx="7886700" cy="340950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Let’s read the text together…</a:t>
            </a:r>
          </a:p>
          <a:p>
            <a:endParaRPr lang="en-US" sz="3600" dirty="0"/>
          </a:p>
          <a:p>
            <a:pPr algn="ctr"/>
            <a:r>
              <a:rPr lang="en-US" sz="3600" dirty="0"/>
              <a:t>Make a list of all the similarities to Chapter 7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Make another list of all the differences.</a:t>
            </a:r>
          </a:p>
        </p:txBody>
      </p:sp>
    </p:spTree>
    <p:extLst>
      <p:ext uri="{BB962C8B-B14F-4D97-AF65-F5344CB8AC3E}">
        <p14:creationId xmlns:p14="http://schemas.microsoft.com/office/powerpoint/2010/main" val="1166770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o-Babylonian Empire, 612-538BCE | Bible mapping, Historical geography,  Per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97"/>
            <a:ext cx="9144000" cy="62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41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B2C8-117C-8FFC-D8A0-EF45559C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79" y="871146"/>
            <a:ext cx="3488403" cy="1401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Daniel 8</a:t>
            </a:r>
          </a:p>
        </p:txBody>
      </p: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B0DC7-6F38-8AEE-D558-E40BF03C1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379" y="1795346"/>
            <a:ext cx="3488404" cy="435876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Daniel “in” Susa (8:2) eventual capital of Persian Empire</a:t>
            </a:r>
          </a:p>
          <a:p>
            <a:r>
              <a:rPr lang="en-US" dirty="0"/>
              <a:t>Ram a common symbol in Persian iconography</a:t>
            </a:r>
          </a:p>
          <a:p>
            <a:r>
              <a:rPr lang="en-US" dirty="0"/>
              <a:t>Two horns (8:3, 20)- Medes and Persians </a:t>
            </a:r>
          </a:p>
          <a:p>
            <a:r>
              <a:rPr lang="en-US" dirty="0"/>
              <a:t>From the east (8:4)</a:t>
            </a:r>
          </a:p>
          <a:p>
            <a:r>
              <a:rPr lang="en-US" dirty="0"/>
              <a:t>Capture Babylon in 539 BC (5:28-31)</a:t>
            </a:r>
          </a:p>
        </p:txBody>
      </p:sp>
      <p:pic>
        <p:nvPicPr>
          <p:cNvPr id="1026" name="Picture 2" descr="The Book of Daniel – The Vision of Daniel 8">
            <a:extLst>
              <a:ext uri="{FF2B5EF4-FFF2-40B4-BE49-F238E27FC236}">
                <a16:creationId xmlns:a16="http://schemas.microsoft.com/office/drawing/2014/main" id="{6A51EE1D-43ED-3EBA-AC78-B6AF21F7FB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r="36360" b="1"/>
          <a:stretch/>
        </p:blipFill>
        <p:spPr bwMode="auto">
          <a:xfrm>
            <a:off x="4572000" y="838013"/>
            <a:ext cx="3925903" cy="51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69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4328</TotalTime>
  <Words>568</Words>
  <Application>Microsoft Office PowerPoint</Application>
  <PresentationFormat>On-screen Show (4:3)</PresentationFormat>
  <Paragraphs>129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Athelas</vt:lpstr>
      <vt:lpstr>Bahnschrift</vt:lpstr>
      <vt:lpstr>Calibri</vt:lpstr>
      <vt:lpstr>Calibri Light</vt:lpstr>
      <vt:lpstr>Verdana</vt:lpstr>
      <vt:lpstr>Office Theme</vt:lpstr>
      <vt:lpstr>Book of Daniel Class 9 – Chapter 8  Winter 2023</vt:lpstr>
      <vt:lpstr>Daniel 7- Vision of the Four Beast</vt:lpstr>
      <vt:lpstr>Daniel 7    </vt:lpstr>
      <vt:lpstr>Daniel – Rough Outline</vt:lpstr>
      <vt:lpstr>The Book of Daniel (Structure)</vt:lpstr>
      <vt:lpstr>Where are we in Daniel 8</vt:lpstr>
      <vt:lpstr>Daniel 8 – Vision of the Ram and Goat</vt:lpstr>
      <vt:lpstr>PowerPoint Presentation</vt:lpstr>
      <vt:lpstr>Daniel 8</vt:lpstr>
      <vt:lpstr>PowerPoint Presentation</vt:lpstr>
      <vt:lpstr>Daniel 8- The Goat</vt:lpstr>
      <vt:lpstr>Daniel 8- The Little Horn </vt:lpstr>
      <vt:lpstr>Daniel 8- Ram, Goat, &amp; Horn</vt:lpstr>
      <vt:lpstr>The Book of Daniel</vt:lpstr>
      <vt:lpstr>Daniel: Class 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 of Matthew</dc:title>
  <dc:creator>Microsoft Office User</dc:creator>
  <cp:lastModifiedBy>Robert McDonald</cp:lastModifiedBy>
  <cp:revision>120</cp:revision>
  <cp:lastPrinted>2021-07-18T01:38:55Z</cp:lastPrinted>
  <dcterms:created xsi:type="dcterms:W3CDTF">2021-06-02T21:14:51Z</dcterms:created>
  <dcterms:modified xsi:type="dcterms:W3CDTF">2024-02-03T21:51:03Z</dcterms:modified>
</cp:coreProperties>
</file>